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1"/>
  </p:sldMasterIdLst>
  <p:notesMasterIdLst>
    <p:notesMasterId r:id="rId20"/>
  </p:notesMasterIdLst>
  <p:sldIdLst>
    <p:sldId id="256" r:id="rId2"/>
    <p:sldId id="260" r:id="rId3"/>
    <p:sldId id="284" r:id="rId4"/>
    <p:sldId id="258" r:id="rId5"/>
    <p:sldId id="261" r:id="rId6"/>
    <p:sldId id="259" r:id="rId7"/>
    <p:sldId id="262" r:id="rId8"/>
    <p:sldId id="278" r:id="rId9"/>
    <p:sldId id="279" r:id="rId10"/>
    <p:sldId id="280" r:id="rId11"/>
    <p:sldId id="276" r:id="rId12"/>
    <p:sldId id="277" r:id="rId13"/>
    <p:sldId id="281" r:id="rId14"/>
    <p:sldId id="282" r:id="rId15"/>
    <p:sldId id="283" r:id="rId16"/>
    <p:sldId id="269" r:id="rId17"/>
    <p:sldId id="275"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ser, Richard J" initials="MRJ" lastIdx="1" clrIdx="0">
    <p:extLst>
      <p:ext uri="{19B8F6BF-5375-455C-9EA6-DF929625EA0E}">
        <p15:presenceInfo xmlns:p15="http://schemas.microsoft.com/office/powerpoint/2012/main" userId="S::r984m809@home.ku.edu::260e68fb-aeed-4726-bca9-64c6ff8fb8c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33"/>
    <p:restoredTop sz="85668"/>
  </p:normalViewPr>
  <p:slideViewPr>
    <p:cSldViewPr snapToGrid="0" snapToObjects="1">
      <p:cViewPr varScale="1">
        <p:scale>
          <a:sx n="91" d="100"/>
          <a:sy n="91" d="100"/>
        </p:scale>
        <p:origin x="11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E2289-1C32-8146-8689-B8412D73ACDE}" type="datetimeFigureOut">
              <a:rPr lang="en-US" smtClean="0"/>
              <a:t>8/3/21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C9B7BE-120B-2F48-BE7D-AE6ED99337EE}" type="slidenum">
              <a:rPr lang="en-US" smtClean="0"/>
              <a:t>‹#›</a:t>
            </a:fld>
            <a:endParaRPr lang="en-US"/>
          </a:p>
        </p:txBody>
      </p:sp>
    </p:spTree>
    <p:extLst>
      <p:ext uri="{BB962C8B-B14F-4D97-AF65-F5344CB8AC3E}">
        <p14:creationId xmlns:p14="http://schemas.microsoft.com/office/powerpoint/2010/main" val="72400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quick review, in the energy spectrum of neutrinos, there exists a gap in our current capabilities to effectively detect Ultra High Energy neutrinos. The active radar sounding method offers a chance to peel back the curtain and illuminate this energy range.</a:t>
            </a:r>
          </a:p>
        </p:txBody>
      </p:sp>
      <p:sp>
        <p:nvSpPr>
          <p:cNvPr id="4" name="Slide Number Placeholder 3"/>
          <p:cNvSpPr>
            <a:spLocks noGrp="1"/>
          </p:cNvSpPr>
          <p:nvPr>
            <p:ph type="sldNum" sz="quarter" idx="5"/>
          </p:nvPr>
        </p:nvSpPr>
        <p:spPr/>
        <p:txBody>
          <a:bodyPr/>
          <a:lstStyle/>
          <a:p>
            <a:fld id="{DFC9B7BE-120B-2F48-BE7D-AE6ED99337EE}" type="slidenum">
              <a:rPr lang="en-US" smtClean="0"/>
              <a:t>2</a:t>
            </a:fld>
            <a:endParaRPr lang="en-US"/>
          </a:p>
        </p:txBody>
      </p:sp>
    </p:spTree>
    <p:extLst>
      <p:ext uri="{BB962C8B-B14F-4D97-AF65-F5344CB8AC3E}">
        <p14:creationId xmlns:p14="http://schemas.microsoft.com/office/powerpoint/2010/main" val="33571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UHE </a:t>
            </a:r>
            <a:r>
              <a:rPr lang="en-US" b="1" dirty="0"/>
              <a:t>≥</a:t>
            </a:r>
            <a:r>
              <a:rPr lang="en-US" dirty="0"/>
              <a:t> 10</a:t>
            </a:r>
            <a:r>
              <a:rPr lang="en-US" baseline="30000" dirty="0"/>
              <a:t>16</a:t>
            </a:r>
            <a:r>
              <a:rPr lang="en-US" dirty="0"/>
              <a:t> eV</a:t>
            </a:r>
          </a:p>
          <a:p>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3</a:t>
            </a:fld>
            <a:endParaRPr lang="en-US"/>
          </a:p>
        </p:txBody>
      </p:sp>
    </p:spTree>
    <p:extLst>
      <p:ext uri="{BB962C8B-B14F-4D97-AF65-F5344CB8AC3E}">
        <p14:creationId xmlns:p14="http://schemas.microsoft.com/office/powerpoint/2010/main" val="33571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integrating current toroid (ICT) which gave a precise measurement</a:t>
            </a:r>
          </a:p>
          <a:p>
            <a:r>
              <a:rPr lang="en-US" sz="1200" kern="1200" dirty="0">
                <a:solidFill>
                  <a:schemeClr val="tx1"/>
                </a:solidFill>
                <a:effectLst/>
                <a:latin typeface="+mn-lt"/>
                <a:ea typeface="+mn-ea"/>
                <a:cs typeface="+mn-cs"/>
              </a:rPr>
              <a:t>of the charge in each bunch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6</a:t>
            </a:fld>
            <a:endParaRPr lang="en-US"/>
          </a:p>
        </p:txBody>
      </p:sp>
    </p:spTree>
    <p:extLst>
      <p:ext uri="{BB962C8B-B14F-4D97-AF65-F5344CB8AC3E}">
        <p14:creationId xmlns:p14="http://schemas.microsoft.com/office/powerpoint/2010/main" val="4126919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8</a:t>
            </a:fld>
            <a:endParaRPr lang="en-US"/>
          </a:p>
        </p:txBody>
      </p:sp>
    </p:spTree>
    <p:extLst>
      <p:ext uri="{BB962C8B-B14F-4D97-AF65-F5344CB8AC3E}">
        <p14:creationId xmlns:p14="http://schemas.microsoft.com/office/powerpoint/2010/main" val="614466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9</a:t>
            </a:fld>
            <a:endParaRPr lang="en-US"/>
          </a:p>
        </p:txBody>
      </p:sp>
    </p:spTree>
    <p:extLst>
      <p:ext uri="{BB962C8B-B14F-4D97-AF65-F5344CB8AC3E}">
        <p14:creationId xmlns:p14="http://schemas.microsoft.com/office/powerpoint/2010/main" val="1797864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10</a:t>
            </a:fld>
            <a:endParaRPr lang="en-US"/>
          </a:p>
        </p:txBody>
      </p:sp>
    </p:spTree>
    <p:extLst>
      <p:ext uri="{BB962C8B-B14F-4D97-AF65-F5344CB8AC3E}">
        <p14:creationId xmlns:p14="http://schemas.microsoft.com/office/powerpoint/2010/main" val="1263167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macro used to generate the plots</a:t>
            </a:r>
          </a:p>
          <a:p>
            <a:r>
              <a:rPr lang="en-US" dirty="0"/>
              <a:t>Here is the </a:t>
            </a:r>
            <a:r>
              <a:rPr lang="en-US" dirty="0" err="1"/>
              <a:t>plotEvent</a:t>
            </a:r>
            <a:r>
              <a:rPr lang="en-US" dirty="0"/>
              <a:t> function it is calling and the noise flag argument is set to 1, telling it to make noise.</a:t>
            </a:r>
          </a:p>
          <a:p>
            <a:r>
              <a:rPr lang="en-US" dirty="0"/>
              <a:t>Why is the noise so high? Why is it set to 1 as a default? I also had ROOT set up such that it wasn’t accepting the value being changed to 0 which caused some irritation in troubleshooting.</a:t>
            </a:r>
          </a:p>
        </p:txBody>
      </p:sp>
      <p:sp>
        <p:nvSpPr>
          <p:cNvPr id="4" name="Slide Number Placeholder 3"/>
          <p:cNvSpPr>
            <a:spLocks noGrp="1"/>
          </p:cNvSpPr>
          <p:nvPr>
            <p:ph type="sldNum" sz="quarter" idx="5"/>
          </p:nvPr>
        </p:nvSpPr>
        <p:spPr/>
        <p:txBody>
          <a:bodyPr/>
          <a:lstStyle/>
          <a:p>
            <a:fld id="{DFC9B7BE-120B-2F48-BE7D-AE6ED99337EE}" type="slidenum">
              <a:rPr lang="en-US" smtClean="0"/>
              <a:t>12</a:t>
            </a:fld>
            <a:endParaRPr lang="en-US"/>
          </a:p>
        </p:txBody>
      </p:sp>
    </p:spTree>
    <p:extLst>
      <p:ext uri="{BB962C8B-B14F-4D97-AF65-F5344CB8AC3E}">
        <p14:creationId xmlns:p14="http://schemas.microsoft.com/office/powerpoint/2010/main" val="3732854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we see a clean, noiseless waveform reflected off of the digital plasma from the shower shower. On the right is a spectrogram which shows a wide swath. Oddly the swath starts at about 37 nanoseconds while the waveform pulse begins around 50ns </a:t>
            </a:r>
            <a:r>
              <a:rPr lang="en-US"/>
              <a:t>from t-zero</a:t>
            </a:r>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13</a:t>
            </a:fld>
            <a:endParaRPr lang="en-US"/>
          </a:p>
        </p:txBody>
      </p:sp>
    </p:spTree>
    <p:extLst>
      <p:ext uri="{BB962C8B-B14F-4D97-AF65-F5344CB8AC3E}">
        <p14:creationId xmlns:p14="http://schemas.microsoft.com/office/powerpoint/2010/main" val="697882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radio talk a week ago I asked if this was even a useful way to plot the data. This is a prettied up plot of a better return. Notice that the waveform shows noise but the received signal rises out of it nicely. In the spectrogram, the chirp shows up relatively narrow and discrete from the surrounding background. The spectrogram plotting frequency, time, and intensity against one another is very useful for rapid qualitative recognition. This is how passive sonar data is interpreted in a time frequency LOFAR display (</a:t>
            </a:r>
            <a:r>
              <a:rPr lang="en-US" sz="1200" b="0" i="0" kern="1200" dirty="0">
                <a:solidFill>
                  <a:schemeClr val="tx1"/>
                </a:solidFill>
                <a:effectLst/>
                <a:latin typeface="+mn-lt"/>
                <a:ea typeface="+mn-ea"/>
                <a:cs typeface="+mn-cs"/>
              </a:rPr>
              <a:t>Low Frequency Analysis and Ranging).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Why is it black though? i.e. low intensity?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Sidebar: if anyone wants me to talk offline (or in here) about why the rays trace like they do and why some of this stuff works I can do that. I say that only because a few people have asked or gotten me on that tangent and said “oh that makes sense now.”</a:t>
            </a:r>
            <a:endParaRPr lang="en-US" dirty="0"/>
          </a:p>
        </p:txBody>
      </p:sp>
      <p:sp>
        <p:nvSpPr>
          <p:cNvPr id="4" name="Slide Number Placeholder 3"/>
          <p:cNvSpPr>
            <a:spLocks noGrp="1"/>
          </p:cNvSpPr>
          <p:nvPr>
            <p:ph type="sldNum" sz="quarter" idx="5"/>
          </p:nvPr>
        </p:nvSpPr>
        <p:spPr/>
        <p:txBody>
          <a:bodyPr/>
          <a:lstStyle/>
          <a:p>
            <a:fld id="{DFC9B7BE-120B-2F48-BE7D-AE6ED99337EE}" type="slidenum">
              <a:rPr lang="en-US" smtClean="0"/>
              <a:t>14</a:t>
            </a:fld>
            <a:endParaRPr lang="en-US"/>
          </a:p>
        </p:txBody>
      </p:sp>
    </p:spTree>
    <p:extLst>
      <p:ext uri="{BB962C8B-B14F-4D97-AF65-F5344CB8AC3E}">
        <p14:creationId xmlns:p14="http://schemas.microsoft.com/office/powerpoint/2010/main" val="1533397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8/3/21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3A98EE3D-8CD1-4C3F-BD1C-C98C9596463C}"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298247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8/3/21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5807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8/3/21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731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8/3/21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13809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8/3/21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9871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8/3/21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485232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8/3/21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6741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8/3/21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795340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t>8/3/21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9192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8/3/21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5051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8/3/21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4522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62D6E202-B606-4609-B914-27C9371A1F6D}" type="datetime1">
              <a:rPr lang="en-US" smtClean="0"/>
              <a:t>8/3/21</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3A98EE3D-8CD1-4C3F-BD1C-C98C9596463C}" type="slidenum">
              <a:rPr lang="en-US" smtClean="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00832739"/>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E33B1-0BB6-C846-BD8F-B34C0D2E4215}"/>
              </a:ext>
            </a:extLst>
          </p:cNvPr>
          <p:cNvSpPr>
            <a:spLocks noGrp="1"/>
          </p:cNvSpPr>
          <p:nvPr>
            <p:ph type="ctrTitle"/>
          </p:nvPr>
        </p:nvSpPr>
        <p:spPr>
          <a:xfrm>
            <a:off x="730332" y="696043"/>
            <a:ext cx="3659246" cy="2850319"/>
          </a:xfrm>
        </p:spPr>
        <p:txBody>
          <a:bodyPr>
            <a:normAutofit/>
          </a:bodyPr>
          <a:lstStyle/>
          <a:p>
            <a:r>
              <a:rPr lang="en-US" sz="4200" dirty="0">
                <a:solidFill>
                  <a:srgbClr val="FFFFFF"/>
                </a:solidFill>
              </a:rPr>
              <a:t>Detecting Neutrinos via Active Radar Sounding</a:t>
            </a:r>
          </a:p>
        </p:txBody>
      </p:sp>
      <p:sp>
        <p:nvSpPr>
          <p:cNvPr id="3" name="Subtitle 2">
            <a:extLst>
              <a:ext uri="{FF2B5EF4-FFF2-40B4-BE49-F238E27FC236}">
                <a16:creationId xmlns:a16="http://schemas.microsoft.com/office/drawing/2014/main" id="{D9EFC3EF-2131-6844-80E9-83142DB64A81}"/>
              </a:ext>
            </a:extLst>
          </p:cNvPr>
          <p:cNvSpPr>
            <a:spLocks noGrp="1"/>
          </p:cNvSpPr>
          <p:nvPr>
            <p:ph type="subTitle" idx="1"/>
          </p:nvPr>
        </p:nvSpPr>
        <p:spPr>
          <a:xfrm>
            <a:off x="975849" y="3546362"/>
            <a:ext cx="3659246" cy="1218481"/>
          </a:xfrm>
        </p:spPr>
        <p:txBody>
          <a:bodyPr>
            <a:normAutofit/>
          </a:bodyPr>
          <a:lstStyle/>
          <a:p>
            <a:r>
              <a:rPr lang="en-US" sz="2400" cap="none" dirty="0">
                <a:solidFill>
                  <a:srgbClr val="FFFFFF"/>
                </a:solidFill>
              </a:rPr>
              <a:t>Richard Moser,</a:t>
            </a:r>
          </a:p>
          <a:p>
            <a:r>
              <a:rPr lang="en-US" sz="2400" cap="none" dirty="0">
                <a:solidFill>
                  <a:srgbClr val="FFFFFF"/>
                </a:solidFill>
              </a:rPr>
              <a:t>The University of Kansas</a:t>
            </a:r>
          </a:p>
        </p:txBody>
      </p:sp>
      <p:pic>
        <p:nvPicPr>
          <p:cNvPr id="20" name="Picture 3" descr="Rainbow abstract fiber optics">
            <a:extLst>
              <a:ext uri="{FF2B5EF4-FFF2-40B4-BE49-F238E27FC236}">
                <a16:creationId xmlns:a16="http://schemas.microsoft.com/office/drawing/2014/main" id="{DB647E64-341D-464B-A456-C249D375B421}"/>
              </a:ext>
            </a:extLst>
          </p:cNvPr>
          <p:cNvPicPr>
            <a:picLocks noChangeAspect="1"/>
          </p:cNvPicPr>
          <p:nvPr/>
        </p:nvPicPr>
        <p:blipFill rotWithShape="1">
          <a:blip r:embed="rId2"/>
          <a:srcRect l="9483" r="16964" b="-1"/>
          <a:stretch/>
        </p:blipFill>
        <p:spPr>
          <a:xfrm>
            <a:off x="4635095" y="10"/>
            <a:ext cx="7556889" cy="6857990"/>
          </a:xfrm>
          <a:prstGeom prst="rect">
            <a:avLst/>
          </a:prstGeom>
        </p:spPr>
      </p:pic>
    </p:spTree>
    <p:extLst>
      <p:ext uri="{BB962C8B-B14F-4D97-AF65-F5344CB8AC3E}">
        <p14:creationId xmlns:p14="http://schemas.microsoft.com/office/powerpoint/2010/main" val="47678539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3343D-4CE7-5342-BA7C-6921C4DB0CE8}"/>
              </a:ext>
            </a:extLst>
          </p:cNvPr>
          <p:cNvSpPr>
            <a:spLocks noGrp="1"/>
          </p:cNvSpPr>
          <p:nvPr>
            <p:ph type="title"/>
          </p:nvPr>
        </p:nvSpPr>
        <p:spPr/>
        <p:txBody>
          <a:bodyPr/>
          <a:lstStyle/>
          <a:p>
            <a:endParaRPr lang="en-US"/>
          </a:p>
        </p:txBody>
      </p:sp>
      <p:pic>
        <p:nvPicPr>
          <p:cNvPr id="8" name="Content Placeholder 7" descr="A picture containing text, green&#10;&#10;Description automatically generated">
            <a:extLst>
              <a:ext uri="{FF2B5EF4-FFF2-40B4-BE49-F238E27FC236}">
                <a16:creationId xmlns:a16="http://schemas.microsoft.com/office/drawing/2014/main" id="{22C709D8-0287-9A42-AEDB-D9734537533C}"/>
              </a:ext>
            </a:extLst>
          </p:cNvPr>
          <p:cNvPicPr>
            <a:picLocks noGrp="1" noChangeAspect="1"/>
          </p:cNvPicPr>
          <p:nvPr>
            <p:ph idx="1"/>
          </p:nvPr>
        </p:nvPicPr>
        <p:blipFill>
          <a:blip r:embed="rId3"/>
          <a:stretch>
            <a:fillRect/>
          </a:stretch>
        </p:blipFill>
        <p:spPr>
          <a:xfrm>
            <a:off x="107422" y="550070"/>
            <a:ext cx="6058863" cy="5757862"/>
          </a:xfrm>
        </p:spPr>
      </p:pic>
      <p:sp>
        <p:nvSpPr>
          <p:cNvPr id="6" name="TextBox 5">
            <a:extLst>
              <a:ext uri="{FF2B5EF4-FFF2-40B4-BE49-F238E27FC236}">
                <a16:creationId xmlns:a16="http://schemas.microsoft.com/office/drawing/2014/main" id="{9ECCCE45-6CDC-7C43-B62F-D3CB83244C7A}"/>
              </a:ext>
            </a:extLst>
          </p:cNvPr>
          <p:cNvSpPr txBox="1"/>
          <p:nvPr/>
        </p:nvSpPr>
        <p:spPr>
          <a:xfrm>
            <a:off x="8342776" y="6307930"/>
            <a:ext cx="1649460" cy="400110"/>
          </a:xfrm>
          <a:prstGeom prst="rect">
            <a:avLst/>
          </a:prstGeom>
          <a:noFill/>
        </p:spPr>
        <p:txBody>
          <a:bodyPr wrap="square" rtlCol="0">
            <a:spAutoFit/>
          </a:bodyPr>
          <a:lstStyle/>
          <a:p>
            <a:pPr algn="ctr"/>
            <a:r>
              <a:rPr lang="en-US" sz="2000" dirty="0"/>
              <a:t>(</a:t>
            </a:r>
            <a:r>
              <a:rPr lang="en-US" sz="2000" dirty="0" err="1"/>
              <a:t>z,y,x</a:t>
            </a:r>
            <a:r>
              <a:rPr lang="en-US" sz="2000" dirty="0"/>
              <a:t>)</a:t>
            </a:r>
          </a:p>
        </p:txBody>
      </p:sp>
      <p:sp>
        <p:nvSpPr>
          <p:cNvPr id="9" name="TextBox 8">
            <a:extLst>
              <a:ext uri="{FF2B5EF4-FFF2-40B4-BE49-F238E27FC236}">
                <a16:creationId xmlns:a16="http://schemas.microsoft.com/office/drawing/2014/main" id="{1470CA69-238F-C743-81C3-05075F6BDE56}"/>
              </a:ext>
            </a:extLst>
          </p:cNvPr>
          <p:cNvSpPr txBox="1"/>
          <p:nvPr/>
        </p:nvSpPr>
        <p:spPr>
          <a:xfrm>
            <a:off x="2739587" y="6307930"/>
            <a:ext cx="1649460" cy="400110"/>
          </a:xfrm>
          <a:prstGeom prst="rect">
            <a:avLst/>
          </a:prstGeom>
          <a:noFill/>
        </p:spPr>
        <p:txBody>
          <a:bodyPr wrap="square" rtlCol="0">
            <a:spAutoFit/>
          </a:bodyPr>
          <a:lstStyle/>
          <a:p>
            <a:pPr algn="ctr"/>
            <a:r>
              <a:rPr lang="en-US" sz="2000" dirty="0"/>
              <a:t>(</a:t>
            </a:r>
            <a:r>
              <a:rPr lang="en-US" sz="2000" dirty="0" err="1"/>
              <a:t>x,y,z</a:t>
            </a:r>
            <a:r>
              <a:rPr lang="en-US" sz="2000" dirty="0"/>
              <a:t>)</a:t>
            </a:r>
          </a:p>
        </p:txBody>
      </p:sp>
      <p:pic>
        <p:nvPicPr>
          <p:cNvPr id="11" name="Picture 10" descr="A picture containing text, green, light, laser&#10;&#10;Description automatically generated">
            <a:extLst>
              <a:ext uri="{FF2B5EF4-FFF2-40B4-BE49-F238E27FC236}">
                <a16:creationId xmlns:a16="http://schemas.microsoft.com/office/drawing/2014/main" id="{74D20884-691E-C447-BBC7-16794CBBC4FA}"/>
              </a:ext>
            </a:extLst>
          </p:cNvPr>
          <p:cNvPicPr>
            <a:picLocks noChangeAspect="1"/>
          </p:cNvPicPr>
          <p:nvPr/>
        </p:nvPicPr>
        <p:blipFill>
          <a:blip r:embed="rId4"/>
          <a:stretch>
            <a:fillRect/>
          </a:stretch>
        </p:blipFill>
        <p:spPr>
          <a:xfrm>
            <a:off x="6166285" y="550069"/>
            <a:ext cx="6058863" cy="5757862"/>
          </a:xfrm>
          <a:prstGeom prst="rect">
            <a:avLst/>
          </a:prstGeom>
        </p:spPr>
      </p:pic>
    </p:spTree>
    <p:extLst>
      <p:ext uri="{BB962C8B-B14F-4D97-AF65-F5344CB8AC3E}">
        <p14:creationId xmlns:p14="http://schemas.microsoft.com/office/powerpoint/2010/main" val="2882174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2DD1-DAE2-9446-BCA6-E047C0095A25}"/>
              </a:ext>
            </a:extLst>
          </p:cNvPr>
          <p:cNvSpPr>
            <a:spLocks noGrp="1"/>
          </p:cNvSpPr>
          <p:nvPr>
            <p:ph type="title"/>
          </p:nvPr>
        </p:nvSpPr>
        <p:spPr/>
        <p:txBody>
          <a:bodyPr/>
          <a:lstStyle/>
          <a:p>
            <a:r>
              <a:rPr lang="en-US" dirty="0"/>
              <a:t>The noise issue</a:t>
            </a:r>
          </a:p>
        </p:txBody>
      </p:sp>
      <p:pic>
        <p:nvPicPr>
          <p:cNvPr id="5" name="Content Placeholder 4" descr="Chart&#10;&#10;Description automatically generated">
            <a:extLst>
              <a:ext uri="{FF2B5EF4-FFF2-40B4-BE49-F238E27FC236}">
                <a16:creationId xmlns:a16="http://schemas.microsoft.com/office/drawing/2014/main" id="{83D80BA0-CB43-CD4C-8652-37E370BF5857}"/>
              </a:ext>
            </a:extLst>
          </p:cNvPr>
          <p:cNvPicPr>
            <a:picLocks noGrp="1" noChangeAspect="1"/>
          </p:cNvPicPr>
          <p:nvPr>
            <p:ph idx="1"/>
          </p:nvPr>
        </p:nvPicPr>
        <p:blipFill>
          <a:blip r:embed="rId2"/>
          <a:stretch>
            <a:fillRect/>
          </a:stretch>
        </p:blipFill>
        <p:spPr>
          <a:xfrm>
            <a:off x="612775" y="1724343"/>
            <a:ext cx="10966450" cy="4325601"/>
          </a:xfrm>
        </p:spPr>
      </p:pic>
    </p:spTree>
    <p:extLst>
      <p:ext uri="{BB962C8B-B14F-4D97-AF65-F5344CB8AC3E}">
        <p14:creationId xmlns:p14="http://schemas.microsoft.com/office/powerpoint/2010/main" val="1037820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8902-8FCC-3B48-AD99-8DE4A1CB45CA}"/>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DB190D2B-ED35-5B45-90C3-A33260BB59CE}"/>
              </a:ext>
            </a:extLst>
          </p:cNvPr>
          <p:cNvPicPr>
            <a:picLocks noGrp="1" noChangeAspect="1"/>
          </p:cNvPicPr>
          <p:nvPr>
            <p:ph idx="1"/>
          </p:nvPr>
        </p:nvPicPr>
        <p:blipFill>
          <a:blip r:embed="rId3"/>
          <a:stretch>
            <a:fillRect/>
          </a:stretch>
        </p:blipFill>
        <p:spPr>
          <a:xfrm>
            <a:off x="1612721" y="1"/>
            <a:ext cx="9034490" cy="5486400"/>
          </a:xfrm>
        </p:spPr>
      </p:pic>
      <p:pic>
        <p:nvPicPr>
          <p:cNvPr id="7" name="Picture 6" descr="Graphical user interface, text, application, website&#10;&#10;Description automatically generated">
            <a:extLst>
              <a:ext uri="{FF2B5EF4-FFF2-40B4-BE49-F238E27FC236}">
                <a16:creationId xmlns:a16="http://schemas.microsoft.com/office/drawing/2014/main" id="{78CD9438-1C79-D149-80C3-7A0B4D284924}"/>
              </a:ext>
            </a:extLst>
          </p:cNvPr>
          <p:cNvPicPr>
            <a:picLocks noChangeAspect="1"/>
          </p:cNvPicPr>
          <p:nvPr/>
        </p:nvPicPr>
        <p:blipFill>
          <a:blip r:embed="rId4"/>
          <a:stretch>
            <a:fillRect/>
          </a:stretch>
        </p:blipFill>
        <p:spPr>
          <a:xfrm>
            <a:off x="1612721" y="5284309"/>
            <a:ext cx="9034490" cy="1531269"/>
          </a:xfrm>
          <a:prstGeom prst="rect">
            <a:avLst/>
          </a:prstGeom>
        </p:spPr>
      </p:pic>
      <p:sp>
        <p:nvSpPr>
          <p:cNvPr id="9" name="Donut 8">
            <a:extLst>
              <a:ext uri="{FF2B5EF4-FFF2-40B4-BE49-F238E27FC236}">
                <a16:creationId xmlns:a16="http://schemas.microsoft.com/office/drawing/2014/main" id="{85501745-696E-E547-AC4B-2077D7427F58}"/>
              </a:ext>
            </a:extLst>
          </p:cNvPr>
          <p:cNvSpPr/>
          <p:nvPr/>
        </p:nvSpPr>
        <p:spPr>
          <a:xfrm>
            <a:off x="1544789" y="3938339"/>
            <a:ext cx="5431017" cy="928688"/>
          </a:xfrm>
          <a:prstGeom prst="donut">
            <a:avLst/>
          </a:prstGeom>
          <a:solidFill>
            <a:srgbClr val="FFD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Down Arrow 10">
            <a:extLst>
              <a:ext uri="{FF2B5EF4-FFF2-40B4-BE49-F238E27FC236}">
                <a16:creationId xmlns:a16="http://schemas.microsoft.com/office/drawing/2014/main" id="{8A86593E-F8AF-EF42-8604-09D882A6D247}"/>
              </a:ext>
            </a:extLst>
          </p:cNvPr>
          <p:cNvSpPr/>
          <p:nvPr/>
        </p:nvSpPr>
        <p:spPr>
          <a:xfrm flipH="1">
            <a:off x="6975806" y="5503633"/>
            <a:ext cx="497206" cy="8000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D958D8A-CA5A-CB4B-9A49-3DA848731D16}"/>
              </a:ext>
            </a:extLst>
          </p:cNvPr>
          <p:cNvCxnSpPr/>
          <p:nvPr/>
        </p:nvCxnSpPr>
        <p:spPr>
          <a:xfrm>
            <a:off x="6590973" y="6643688"/>
            <a:ext cx="128144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685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CF1B-BD1C-FF48-A9F8-95864CA1E6A0}"/>
              </a:ext>
            </a:extLst>
          </p:cNvPr>
          <p:cNvSpPr>
            <a:spLocks noGrp="1"/>
          </p:cNvSpPr>
          <p:nvPr>
            <p:ph type="title"/>
          </p:nvPr>
        </p:nvSpPr>
        <p:spPr/>
        <p:txBody>
          <a:bodyPr/>
          <a:lstStyle/>
          <a:p>
            <a:r>
              <a:rPr lang="en-US" dirty="0"/>
              <a:t>Getting closer</a:t>
            </a:r>
          </a:p>
        </p:txBody>
      </p:sp>
      <p:pic>
        <p:nvPicPr>
          <p:cNvPr id="5" name="Content Placeholder 4" descr="Chart, bar chart&#10;&#10;Description automatically generated">
            <a:extLst>
              <a:ext uri="{FF2B5EF4-FFF2-40B4-BE49-F238E27FC236}">
                <a16:creationId xmlns:a16="http://schemas.microsoft.com/office/drawing/2014/main" id="{5459591D-FDEE-0A41-98CF-824F8D2EE03E}"/>
              </a:ext>
            </a:extLst>
          </p:cNvPr>
          <p:cNvPicPr>
            <a:picLocks noGrp="1" noChangeAspect="1"/>
          </p:cNvPicPr>
          <p:nvPr>
            <p:ph idx="1"/>
          </p:nvPr>
        </p:nvPicPr>
        <p:blipFill>
          <a:blip r:embed="rId3"/>
          <a:stretch>
            <a:fillRect/>
          </a:stretch>
        </p:blipFill>
        <p:spPr>
          <a:xfrm>
            <a:off x="613550" y="2257425"/>
            <a:ext cx="10964899" cy="3792519"/>
          </a:xfrm>
        </p:spPr>
      </p:pic>
    </p:spTree>
    <p:extLst>
      <p:ext uri="{BB962C8B-B14F-4D97-AF65-F5344CB8AC3E}">
        <p14:creationId xmlns:p14="http://schemas.microsoft.com/office/powerpoint/2010/main" val="3479502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BB094-4BAC-7042-B5FF-8B464D12B1E1}"/>
              </a:ext>
            </a:extLst>
          </p:cNvPr>
          <p:cNvSpPr>
            <a:spLocks noGrp="1"/>
          </p:cNvSpPr>
          <p:nvPr>
            <p:ph type="title"/>
          </p:nvPr>
        </p:nvSpPr>
        <p:spPr/>
        <p:txBody>
          <a:bodyPr/>
          <a:lstStyle/>
          <a:p>
            <a:r>
              <a:rPr lang="en-US" dirty="0"/>
              <a:t>The ideal return</a:t>
            </a:r>
          </a:p>
        </p:txBody>
      </p:sp>
      <p:pic>
        <p:nvPicPr>
          <p:cNvPr id="5" name="Content Placeholder 4" descr="Chart&#10;&#10;Description automatically generated">
            <a:extLst>
              <a:ext uri="{FF2B5EF4-FFF2-40B4-BE49-F238E27FC236}">
                <a16:creationId xmlns:a16="http://schemas.microsoft.com/office/drawing/2014/main" id="{C67747B2-D0E6-8A4E-9567-674CF7A90E50}"/>
              </a:ext>
            </a:extLst>
          </p:cNvPr>
          <p:cNvPicPr>
            <a:picLocks noGrp="1" noChangeAspect="1"/>
          </p:cNvPicPr>
          <p:nvPr>
            <p:ph idx="1"/>
          </p:nvPr>
        </p:nvPicPr>
        <p:blipFill>
          <a:blip r:embed="rId3"/>
          <a:stretch>
            <a:fillRect/>
          </a:stretch>
        </p:blipFill>
        <p:spPr>
          <a:xfrm>
            <a:off x="1822119" y="1346670"/>
            <a:ext cx="8809605" cy="5319928"/>
          </a:xfrm>
        </p:spPr>
      </p:pic>
    </p:spTree>
    <p:extLst>
      <p:ext uri="{BB962C8B-B14F-4D97-AF65-F5344CB8AC3E}">
        <p14:creationId xmlns:p14="http://schemas.microsoft.com/office/powerpoint/2010/main" val="2704020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65B9-EF33-8F45-AC88-B68A31953A10}"/>
              </a:ext>
            </a:extLst>
          </p:cNvPr>
          <p:cNvSpPr>
            <a:spLocks noGrp="1"/>
          </p:cNvSpPr>
          <p:nvPr>
            <p:ph type="title"/>
          </p:nvPr>
        </p:nvSpPr>
        <p:spPr/>
        <p:txBody>
          <a:bodyPr/>
          <a:lstStyle/>
          <a:p>
            <a:r>
              <a:rPr lang="en-US" dirty="0"/>
              <a:t>The path forward</a:t>
            </a:r>
          </a:p>
        </p:txBody>
      </p:sp>
      <p:sp>
        <p:nvSpPr>
          <p:cNvPr id="3" name="Content Placeholder 2">
            <a:extLst>
              <a:ext uri="{FF2B5EF4-FFF2-40B4-BE49-F238E27FC236}">
                <a16:creationId xmlns:a16="http://schemas.microsoft.com/office/drawing/2014/main" id="{D99AD8DB-4DA2-D243-AEC9-18F7C6C2F527}"/>
              </a:ext>
            </a:extLst>
          </p:cNvPr>
          <p:cNvSpPr>
            <a:spLocks noGrp="1"/>
          </p:cNvSpPr>
          <p:nvPr>
            <p:ph idx="1"/>
          </p:nvPr>
        </p:nvSpPr>
        <p:spPr/>
        <p:txBody>
          <a:bodyPr anchor="t"/>
          <a:lstStyle/>
          <a:p>
            <a:r>
              <a:rPr lang="en-US" dirty="0"/>
              <a:t>Testing different geometries and power levels</a:t>
            </a:r>
          </a:p>
          <a:p>
            <a:pPr lvl="1"/>
            <a:r>
              <a:rPr lang="en-US" dirty="0"/>
              <a:t>Optimize settings for discreet chirps vice broadband swaths</a:t>
            </a:r>
          </a:p>
          <a:p>
            <a:pPr lvl="1"/>
            <a:r>
              <a:rPr lang="en-US" dirty="0"/>
              <a:t>Determine effective and efficient geometries</a:t>
            </a:r>
          </a:p>
          <a:p>
            <a:r>
              <a:rPr lang="en-US" dirty="0"/>
              <a:t>Build it!</a:t>
            </a:r>
          </a:p>
          <a:p>
            <a:pPr lvl="1"/>
            <a:r>
              <a:rPr lang="en-US" dirty="0"/>
              <a:t>The University of Kansas will build a test transmitter this year for the Radio Echo Telescope (RET) group at some point this year</a:t>
            </a:r>
          </a:p>
        </p:txBody>
      </p:sp>
    </p:spTree>
    <p:extLst>
      <p:ext uri="{BB962C8B-B14F-4D97-AF65-F5344CB8AC3E}">
        <p14:creationId xmlns:p14="http://schemas.microsoft.com/office/powerpoint/2010/main" val="4183646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3B479-BBFD-9941-87BC-ACAD9535F41E}"/>
              </a:ext>
            </a:extLst>
          </p:cNvPr>
          <p:cNvSpPr>
            <a:spLocks noGrp="1"/>
          </p:cNvSpPr>
          <p:nvPr>
            <p:ph type="title"/>
          </p:nvPr>
        </p:nvSpPr>
        <p:spPr/>
        <p:txBody>
          <a:bodyPr/>
          <a:lstStyle/>
          <a:p>
            <a:r>
              <a:rPr lang="en-US" dirty="0"/>
              <a:t>Example detector</a:t>
            </a:r>
          </a:p>
        </p:txBody>
      </p:sp>
      <p:pic>
        <p:nvPicPr>
          <p:cNvPr id="5" name="Content Placeholder 4" descr="A picture containing text, antenna&#10;&#10;Description automatically generated">
            <a:extLst>
              <a:ext uri="{FF2B5EF4-FFF2-40B4-BE49-F238E27FC236}">
                <a16:creationId xmlns:a16="http://schemas.microsoft.com/office/drawing/2014/main" id="{0C2EEA4A-899B-8F46-B899-1551511C7A51}"/>
              </a:ext>
            </a:extLst>
          </p:cNvPr>
          <p:cNvPicPr>
            <a:picLocks noGrp="1" noChangeAspect="1"/>
          </p:cNvPicPr>
          <p:nvPr>
            <p:ph idx="1"/>
          </p:nvPr>
        </p:nvPicPr>
        <p:blipFill>
          <a:blip r:embed="rId2"/>
          <a:stretch>
            <a:fillRect/>
          </a:stretch>
        </p:blipFill>
        <p:spPr>
          <a:xfrm>
            <a:off x="2766050" y="1411071"/>
            <a:ext cx="6659900" cy="5446929"/>
          </a:xfrm>
        </p:spPr>
      </p:pic>
    </p:spTree>
    <p:extLst>
      <p:ext uri="{BB962C8B-B14F-4D97-AF65-F5344CB8AC3E}">
        <p14:creationId xmlns:p14="http://schemas.microsoft.com/office/powerpoint/2010/main" val="4161270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2A0A-C482-924A-A441-307DBF637672}"/>
              </a:ext>
            </a:extLst>
          </p:cNvPr>
          <p:cNvSpPr>
            <a:spLocks noGrp="1"/>
          </p:cNvSpPr>
          <p:nvPr>
            <p:ph type="title"/>
          </p:nvPr>
        </p:nvSpPr>
        <p:spPr/>
        <p:txBody>
          <a:bodyPr/>
          <a:lstStyle/>
          <a:p>
            <a:r>
              <a:rPr lang="en-US" dirty="0"/>
              <a:t>Info, data, chart sources</a:t>
            </a:r>
          </a:p>
        </p:txBody>
      </p:sp>
      <p:sp>
        <p:nvSpPr>
          <p:cNvPr id="3" name="Content Placeholder 2">
            <a:extLst>
              <a:ext uri="{FF2B5EF4-FFF2-40B4-BE49-F238E27FC236}">
                <a16:creationId xmlns:a16="http://schemas.microsoft.com/office/drawing/2014/main" id="{F50E6859-9ACF-DE4D-A1CB-5400475F41C4}"/>
              </a:ext>
            </a:extLst>
          </p:cNvPr>
          <p:cNvSpPr>
            <a:spLocks noGrp="1"/>
          </p:cNvSpPr>
          <p:nvPr>
            <p:ph idx="1"/>
          </p:nvPr>
        </p:nvSpPr>
        <p:spPr/>
        <p:txBody>
          <a:bodyPr anchor="t">
            <a:normAutofit fontScale="92500" lnSpcReduction="20000"/>
          </a:bodyPr>
          <a:lstStyle/>
          <a:p>
            <a:r>
              <a:rPr lang="en-US" b="1" dirty="0"/>
              <a:t>Particle-level model for radar based detection of high-energy neutrino cascades</a:t>
            </a:r>
          </a:p>
          <a:p>
            <a:pPr lvl="1"/>
            <a:r>
              <a:rPr lang="en-US" dirty="0"/>
              <a:t>S Prohira, D Besson: 2017</a:t>
            </a:r>
          </a:p>
          <a:p>
            <a:pPr lvl="1"/>
            <a:r>
              <a:rPr lang="en-US" dirty="0"/>
              <a:t>https://</a:t>
            </a:r>
            <a:r>
              <a:rPr lang="en-US" dirty="0" err="1"/>
              <a:t>arxiv.org</a:t>
            </a:r>
            <a:r>
              <a:rPr lang="en-US" dirty="0"/>
              <a:t>/abs/1710.02883</a:t>
            </a:r>
          </a:p>
          <a:p>
            <a:r>
              <a:rPr lang="en-US" b="1" dirty="0"/>
              <a:t>Observation of Radar Echoes From High-Energy Particle Cascades</a:t>
            </a:r>
          </a:p>
          <a:p>
            <a:pPr lvl="1"/>
            <a:r>
              <a:rPr lang="en-US" dirty="0"/>
              <a:t>S. </a:t>
            </a:r>
            <a:r>
              <a:rPr lang="en-US" dirty="0" err="1"/>
              <a:t>Prohira</a:t>
            </a:r>
            <a:r>
              <a:rPr lang="en-US" dirty="0"/>
              <a:t>, K.D. de Vries, P. Allison, J. Beatty, D. Besson, A. Connolly, N. van </a:t>
            </a:r>
            <a:r>
              <a:rPr lang="en-US" dirty="0" err="1"/>
              <a:t>Eijndhoven</a:t>
            </a:r>
            <a:r>
              <a:rPr lang="en-US" dirty="0"/>
              <a:t>, C. Hast, C.-Y </a:t>
            </a:r>
            <a:r>
              <a:rPr lang="en-US" dirty="0" err="1"/>
              <a:t>Kuo</a:t>
            </a:r>
            <a:r>
              <a:rPr lang="en-US" dirty="0"/>
              <a:t>, U.A. Latif, T. </a:t>
            </a:r>
            <a:r>
              <a:rPr lang="en-US" dirty="0" err="1"/>
              <a:t>Meures</a:t>
            </a:r>
            <a:r>
              <a:rPr lang="en-US" dirty="0"/>
              <a:t>, J. Nam, A. </a:t>
            </a:r>
            <a:r>
              <a:rPr lang="en-US" dirty="0" err="1"/>
              <a:t>Nozdrina</a:t>
            </a:r>
            <a:r>
              <a:rPr lang="en-US" dirty="0"/>
              <a:t>, J.P. Ralston, Z. </a:t>
            </a:r>
            <a:r>
              <a:rPr lang="en-US" dirty="0" err="1"/>
              <a:t>Riesen</a:t>
            </a:r>
            <a:r>
              <a:rPr lang="en-US" dirty="0"/>
              <a:t>, C. </a:t>
            </a:r>
            <a:r>
              <a:rPr lang="en-US" dirty="0" err="1"/>
              <a:t>Sbrocco</a:t>
            </a:r>
            <a:r>
              <a:rPr lang="en-US" dirty="0"/>
              <a:t>, J. Torres, S. </a:t>
            </a:r>
            <a:r>
              <a:rPr lang="en-US" dirty="0" err="1"/>
              <a:t>Wissel</a:t>
            </a:r>
            <a:r>
              <a:rPr lang="en-US" dirty="0"/>
              <a:t>: 2019</a:t>
            </a:r>
          </a:p>
          <a:p>
            <a:pPr lvl="1"/>
            <a:r>
              <a:rPr lang="en-US" dirty="0"/>
              <a:t>https://</a:t>
            </a:r>
            <a:r>
              <a:rPr lang="en-US" dirty="0" err="1"/>
              <a:t>arxiv.org</a:t>
            </a:r>
            <a:r>
              <a:rPr lang="en-US" dirty="0"/>
              <a:t>/abs/1910.12830</a:t>
            </a:r>
          </a:p>
          <a:p>
            <a:endParaRPr lang="en-US" dirty="0"/>
          </a:p>
          <a:p>
            <a:endParaRPr lang="en-US" dirty="0"/>
          </a:p>
          <a:p>
            <a:endParaRPr lang="en-US" dirty="0"/>
          </a:p>
        </p:txBody>
      </p:sp>
    </p:spTree>
    <p:extLst>
      <p:ext uri="{BB962C8B-B14F-4D97-AF65-F5344CB8AC3E}">
        <p14:creationId xmlns:p14="http://schemas.microsoft.com/office/powerpoint/2010/main" val="1981042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B598B-02E1-824A-B2E5-A593C7BE1590}"/>
              </a:ext>
            </a:extLst>
          </p:cNvPr>
          <p:cNvSpPr>
            <a:spLocks noGrp="1"/>
          </p:cNvSpPr>
          <p:nvPr>
            <p:ph type="title"/>
          </p:nvPr>
        </p:nvSpPr>
        <p:spPr/>
        <p:txBody>
          <a:bodyPr/>
          <a:lstStyle/>
          <a:p>
            <a:r>
              <a:rPr lang="en-US" dirty="0"/>
              <a:t>Questions, Critiques, Complaints?</a:t>
            </a:r>
          </a:p>
        </p:txBody>
      </p:sp>
      <p:sp>
        <p:nvSpPr>
          <p:cNvPr id="3" name="Content Placeholder 2">
            <a:extLst>
              <a:ext uri="{FF2B5EF4-FFF2-40B4-BE49-F238E27FC236}">
                <a16:creationId xmlns:a16="http://schemas.microsoft.com/office/drawing/2014/main" id="{04CBBEC2-2F02-534B-838D-015D02278A46}"/>
              </a:ext>
            </a:extLst>
          </p:cNvPr>
          <p:cNvSpPr>
            <a:spLocks noGrp="1"/>
          </p:cNvSpPr>
          <p:nvPr>
            <p:ph idx="1"/>
          </p:nvPr>
        </p:nvSpPr>
        <p:spPr/>
        <p:txBody>
          <a:bodyPr anchor="t"/>
          <a:lstStyle/>
          <a:p>
            <a:endParaRPr lang="en-US" dirty="0"/>
          </a:p>
        </p:txBody>
      </p:sp>
    </p:spTree>
    <p:extLst>
      <p:ext uri="{BB962C8B-B14F-4D97-AF65-F5344CB8AC3E}">
        <p14:creationId xmlns:p14="http://schemas.microsoft.com/office/powerpoint/2010/main" val="936586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4AB9E4E-98C4-4B49-810A-8B89036FCEF5}"/>
              </a:ext>
            </a:extLst>
          </p:cNvPr>
          <p:cNvSpPr>
            <a:spLocks noGrp="1"/>
          </p:cNvSpPr>
          <p:nvPr>
            <p:ph idx="1"/>
          </p:nvPr>
        </p:nvSpPr>
        <p:spPr/>
        <p:txBody>
          <a:bodyPr/>
          <a:lstStyle/>
          <a:p>
            <a:endParaRPr lang="en-US"/>
          </a:p>
        </p:txBody>
      </p:sp>
      <p:pic>
        <p:nvPicPr>
          <p:cNvPr id="9" name="Picture 8" descr="Chart, line chart&#10;&#10;Description automatically generated">
            <a:extLst>
              <a:ext uri="{FF2B5EF4-FFF2-40B4-BE49-F238E27FC236}">
                <a16:creationId xmlns:a16="http://schemas.microsoft.com/office/drawing/2014/main" id="{794EE221-6C90-BA48-AA39-0636DDDB720A}"/>
              </a:ext>
            </a:extLst>
          </p:cNvPr>
          <p:cNvPicPr>
            <a:picLocks noChangeAspect="1"/>
          </p:cNvPicPr>
          <p:nvPr/>
        </p:nvPicPr>
        <p:blipFill>
          <a:blip r:embed="rId3"/>
          <a:stretch>
            <a:fillRect/>
          </a:stretch>
        </p:blipFill>
        <p:spPr>
          <a:xfrm>
            <a:off x="999779" y="0"/>
            <a:ext cx="10192441" cy="6858000"/>
          </a:xfrm>
          <a:prstGeom prst="rect">
            <a:avLst/>
          </a:prstGeom>
        </p:spPr>
      </p:pic>
    </p:spTree>
    <p:extLst>
      <p:ext uri="{BB962C8B-B14F-4D97-AF65-F5344CB8AC3E}">
        <p14:creationId xmlns:p14="http://schemas.microsoft.com/office/powerpoint/2010/main" val="196235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68583A04-CC47-6647-9366-F905BF144A15}"/>
              </a:ext>
            </a:extLst>
          </p:cNvPr>
          <p:cNvPicPr>
            <a:picLocks noGrp="1" noChangeAspect="1"/>
          </p:cNvPicPr>
          <p:nvPr>
            <p:ph idx="1"/>
          </p:nvPr>
        </p:nvPicPr>
        <p:blipFill>
          <a:blip r:embed="rId3"/>
          <a:stretch>
            <a:fillRect/>
          </a:stretch>
        </p:blipFill>
        <p:spPr>
          <a:xfrm>
            <a:off x="999779" y="0"/>
            <a:ext cx="10192441" cy="6858000"/>
          </a:xfrm>
        </p:spPr>
      </p:pic>
      <p:pic>
        <p:nvPicPr>
          <p:cNvPr id="3" name="Picture 2" descr="Chart, line chart&#10;&#10;Description automatically generated">
            <a:extLst>
              <a:ext uri="{FF2B5EF4-FFF2-40B4-BE49-F238E27FC236}">
                <a16:creationId xmlns:a16="http://schemas.microsoft.com/office/drawing/2014/main" id="{7D6472FB-3759-9F42-9980-4848428C3559}"/>
              </a:ext>
            </a:extLst>
          </p:cNvPr>
          <p:cNvPicPr>
            <a:picLocks noChangeAspect="1"/>
          </p:cNvPicPr>
          <p:nvPr/>
        </p:nvPicPr>
        <p:blipFill>
          <a:blip r:embed="rId4"/>
          <a:stretch>
            <a:fillRect/>
          </a:stretch>
        </p:blipFill>
        <p:spPr>
          <a:xfrm>
            <a:off x="999779" y="0"/>
            <a:ext cx="10192441" cy="6858000"/>
          </a:xfrm>
          <a:prstGeom prst="rect">
            <a:avLst/>
          </a:prstGeom>
        </p:spPr>
      </p:pic>
      <p:pic>
        <p:nvPicPr>
          <p:cNvPr id="6" name="Picture 5" descr="Chart, line chart&#10;&#10;Description automatically generated">
            <a:extLst>
              <a:ext uri="{FF2B5EF4-FFF2-40B4-BE49-F238E27FC236}">
                <a16:creationId xmlns:a16="http://schemas.microsoft.com/office/drawing/2014/main" id="{B4029D9B-8C4C-8448-937D-F59F971FC6C0}"/>
              </a:ext>
            </a:extLst>
          </p:cNvPr>
          <p:cNvPicPr>
            <a:picLocks noChangeAspect="1"/>
          </p:cNvPicPr>
          <p:nvPr/>
        </p:nvPicPr>
        <p:blipFill>
          <a:blip r:embed="rId5"/>
          <a:stretch>
            <a:fillRect/>
          </a:stretch>
        </p:blipFill>
        <p:spPr>
          <a:xfrm>
            <a:off x="999779" y="0"/>
            <a:ext cx="10192441" cy="6858000"/>
          </a:xfrm>
          <a:prstGeom prst="rect">
            <a:avLst/>
          </a:prstGeom>
        </p:spPr>
      </p:pic>
      <p:pic>
        <p:nvPicPr>
          <p:cNvPr id="12" name="Picture 11" descr="Chart, line chart&#10;&#10;Description automatically generated">
            <a:extLst>
              <a:ext uri="{FF2B5EF4-FFF2-40B4-BE49-F238E27FC236}">
                <a16:creationId xmlns:a16="http://schemas.microsoft.com/office/drawing/2014/main" id="{4FB2BA6D-3600-954F-948C-0BF960E1EA22}"/>
              </a:ext>
            </a:extLst>
          </p:cNvPr>
          <p:cNvPicPr>
            <a:picLocks noChangeAspect="1"/>
          </p:cNvPicPr>
          <p:nvPr/>
        </p:nvPicPr>
        <p:blipFill>
          <a:blip r:embed="rId6"/>
          <a:stretch>
            <a:fillRect/>
          </a:stretch>
        </p:blipFill>
        <p:spPr>
          <a:xfrm>
            <a:off x="999779" y="0"/>
            <a:ext cx="10192441" cy="6858000"/>
          </a:xfrm>
          <a:prstGeom prst="rect">
            <a:avLst/>
          </a:prstGeom>
        </p:spPr>
      </p:pic>
      <p:pic>
        <p:nvPicPr>
          <p:cNvPr id="15" name="Picture 14" descr="Chart, line chart&#10;&#10;Description automatically generated">
            <a:extLst>
              <a:ext uri="{FF2B5EF4-FFF2-40B4-BE49-F238E27FC236}">
                <a16:creationId xmlns:a16="http://schemas.microsoft.com/office/drawing/2014/main" id="{CB7D54D2-BA96-4E40-B596-1C4AFC92AD80}"/>
              </a:ext>
            </a:extLst>
          </p:cNvPr>
          <p:cNvPicPr>
            <a:picLocks noChangeAspect="1"/>
          </p:cNvPicPr>
          <p:nvPr/>
        </p:nvPicPr>
        <p:blipFill>
          <a:blip r:embed="rId7"/>
          <a:stretch>
            <a:fillRect/>
          </a:stretch>
        </p:blipFill>
        <p:spPr>
          <a:xfrm>
            <a:off x="999779" y="0"/>
            <a:ext cx="10192441" cy="6858000"/>
          </a:xfrm>
          <a:prstGeom prst="rect">
            <a:avLst/>
          </a:prstGeom>
        </p:spPr>
      </p:pic>
    </p:spTree>
    <p:extLst>
      <p:ext uri="{BB962C8B-B14F-4D97-AF65-F5344CB8AC3E}">
        <p14:creationId xmlns:p14="http://schemas.microsoft.com/office/powerpoint/2010/main" val="153782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8A7533-26CC-1C44-8E7E-67D54D8FF000}"/>
              </a:ext>
            </a:extLst>
          </p:cNvPr>
          <p:cNvPicPr>
            <a:picLocks noChangeAspect="1"/>
          </p:cNvPicPr>
          <p:nvPr/>
        </p:nvPicPr>
        <p:blipFill rotWithShape="1">
          <a:blip r:embed="rId2"/>
          <a:srcRect b="18605"/>
          <a:stretch/>
        </p:blipFill>
        <p:spPr>
          <a:xfrm>
            <a:off x="2132058" y="1885285"/>
            <a:ext cx="8128000" cy="3721370"/>
          </a:xfrm>
          <a:prstGeom prst="rect">
            <a:avLst/>
          </a:prstGeom>
        </p:spPr>
      </p:pic>
      <p:sp>
        <p:nvSpPr>
          <p:cNvPr id="2" name="Title 1">
            <a:extLst>
              <a:ext uri="{FF2B5EF4-FFF2-40B4-BE49-F238E27FC236}">
                <a16:creationId xmlns:a16="http://schemas.microsoft.com/office/drawing/2014/main" id="{C0E503F3-6F74-5B42-8B13-253F823F192B}"/>
              </a:ext>
            </a:extLst>
          </p:cNvPr>
          <p:cNvSpPr>
            <a:spLocks noGrp="1"/>
          </p:cNvSpPr>
          <p:nvPr>
            <p:ph type="title"/>
          </p:nvPr>
        </p:nvSpPr>
        <p:spPr/>
        <p:txBody>
          <a:bodyPr/>
          <a:lstStyle/>
          <a:p>
            <a:r>
              <a:rPr lang="en-US" dirty="0"/>
              <a:t>The case for active radar emission based neutrino detection methods</a:t>
            </a:r>
          </a:p>
        </p:txBody>
      </p:sp>
      <p:sp>
        <p:nvSpPr>
          <p:cNvPr id="3" name="Content Placeholder 2">
            <a:extLst>
              <a:ext uri="{FF2B5EF4-FFF2-40B4-BE49-F238E27FC236}">
                <a16:creationId xmlns:a16="http://schemas.microsoft.com/office/drawing/2014/main" id="{697EBBE9-0F7F-EE4A-ACCD-E66CA9AFAD01}"/>
              </a:ext>
            </a:extLst>
          </p:cNvPr>
          <p:cNvSpPr>
            <a:spLocks noGrp="1"/>
          </p:cNvSpPr>
          <p:nvPr>
            <p:ph idx="1"/>
          </p:nvPr>
        </p:nvSpPr>
        <p:spPr>
          <a:xfrm>
            <a:off x="3409074" y="4665644"/>
            <a:ext cx="6363798" cy="2476500"/>
          </a:xfrm>
        </p:spPr>
        <p:txBody>
          <a:bodyPr>
            <a:normAutofit/>
          </a:bodyPr>
          <a:lstStyle/>
          <a:p>
            <a:r>
              <a:rPr lang="en-US" sz="2400" dirty="0"/>
              <a:t>“Sir, you were going 6.706e8 in a 35” </a:t>
            </a:r>
          </a:p>
        </p:txBody>
      </p:sp>
    </p:spTree>
    <p:extLst>
      <p:ext uri="{BB962C8B-B14F-4D97-AF65-F5344CB8AC3E}">
        <p14:creationId xmlns:p14="http://schemas.microsoft.com/office/powerpoint/2010/main" val="261634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95FA7-762A-DA4E-AD2C-3DE361079CB4}"/>
              </a:ext>
            </a:extLst>
          </p:cNvPr>
          <p:cNvSpPr>
            <a:spLocks noGrp="1"/>
          </p:cNvSpPr>
          <p:nvPr>
            <p:ph type="title"/>
          </p:nvPr>
        </p:nvSpPr>
        <p:spPr/>
        <p:txBody>
          <a:bodyPr/>
          <a:lstStyle/>
          <a:p>
            <a:r>
              <a:rPr lang="en-US" dirty="0"/>
              <a:t>RADAR - </a:t>
            </a:r>
            <a:r>
              <a:rPr lang="en-US" dirty="0" err="1"/>
              <a:t>RAdio</a:t>
            </a:r>
            <a:r>
              <a:rPr lang="en-US" dirty="0"/>
              <a:t> Detection And Ranging</a:t>
            </a:r>
          </a:p>
        </p:txBody>
      </p:sp>
      <p:sp>
        <p:nvSpPr>
          <p:cNvPr id="7" name="Content Placeholder 2">
            <a:extLst>
              <a:ext uri="{FF2B5EF4-FFF2-40B4-BE49-F238E27FC236}">
                <a16:creationId xmlns:a16="http://schemas.microsoft.com/office/drawing/2014/main" id="{14922F6C-426B-BB40-B8DF-822E4ECA4419}"/>
              </a:ext>
            </a:extLst>
          </p:cNvPr>
          <p:cNvSpPr txBox="1">
            <a:spLocks/>
          </p:cNvSpPr>
          <p:nvPr/>
        </p:nvSpPr>
        <p:spPr>
          <a:xfrm>
            <a:off x="2773599" y="2052116"/>
            <a:ext cx="7796540" cy="3997828"/>
          </a:xfrm>
          <a:prstGeom prst="rect">
            <a:avLst/>
          </a:prstGeom>
        </p:spPr>
        <p:txBody>
          <a:bodyPr vert="horz" lIns="91440" tIns="45720" rIns="91440" bIns="45720" rtlCol="0" anchor="t">
            <a:norm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r>
              <a:rPr lang="en-US" dirty="0"/>
              <a:t>Requirements: Transmitter (TX), target, receiver</a:t>
            </a:r>
          </a:p>
        </p:txBody>
      </p:sp>
      <p:pic>
        <p:nvPicPr>
          <p:cNvPr id="5" name="Content Placeholder 4" descr="Diagram&#10;&#10;Description automatically generated">
            <a:extLst>
              <a:ext uri="{FF2B5EF4-FFF2-40B4-BE49-F238E27FC236}">
                <a16:creationId xmlns:a16="http://schemas.microsoft.com/office/drawing/2014/main" id="{4821967E-A1F9-DB4E-9AD7-1C6E527FDDCD}"/>
              </a:ext>
            </a:extLst>
          </p:cNvPr>
          <p:cNvPicPr>
            <a:picLocks noGrp="1" noChangeAspect="1"/>
          </p:cNvPicPr>
          <p:nvPr>
            <p:ph idx="1"/>
          </p:nvPr>
        </p:nvPicPr>
        <p:blipFill>
          <a:blip r:embed="rId2"/>
          <a:stretch>
            <a:fillRect/>
          </a:stretch>
        </p:blipFill>
        <p:spPr>
          <a:xfrm>
            <a:off x="2378378" y="2052116"/>
            <a:ext cx="7958331" cy="4244443"/>
          </a:xfrm>
        </p:spPr>
      </p:pic>
    </p:spTree>
    <p:extLst>
      <p:ext uri="{BB962C8B-B14F-4D97-AF65-F5344CB8AC3E}">
        <p14:creationId xmlns:p14="http://schemas.microsoft.com/office/powerpoint/2010/main" val="10199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34ACC-55E0-1449-9EC5-916C914C7A7E}"/>
              </a:ext>
            </a:extLst>
          </p:cNvPr>
          <p:cNvSpPr>
            <a:spLocks noGrp="1"/>
          </p:cNvSpPr>
          <p:nvPr>
            <p:ph type="title"/>
          </p:nvPr>
        </p:nvSpPr>
        <p:spPr/>
        <p:txBody>
          <a:bodyPr/>
          <a:lstStyle/>
          <a:p>
            <a:r>
              <a:rPr lang="en-US" dirty="0"/>
              <a:t>Experimental Data</a:t>
            </a:r>
          </a:p>
        </p:txBody>
      </p:sp>
      <p:sp>
        <p:nvSpPr>
          <p:cNvPr id="7" name="Content Placeholder 6">
            <a:extLst>
              <a:ext uri="{FF2B5EF4-FFF2-40B4-BE49-F238E27FC236}">
                <a16:creationId xmlns:a16="http://schemas.microsoft.com/office/drawing/2014/main" id="{965E473A-C885-0A42-A9EB-65A619EED4EA}"/>
              </a:ext>
            </a:extLst>
          </p:cNvPr>
          <p:cNvSpPr>
            <a:spLocks noGrp="1"/>
          </p:cNvSpPr>
          <p:nvPr>
            <p:ph idx="1"/>
          </p:nvPr>
        </p:nvSpPr>
        <p:spPr>
          <a:xfrm>
            <a:off x="6929437" y="1432711"/>
            <a:ext cx="4014788" cy="5236637"/>
          </a:xfrm>
        </p:spPr>
        <p:txBody>
          <a:bodyPr>
            <a:normAutofit lnSpcReduction="10000"/>
          </a:bodyPr>
          <a:lstStyle/>
          <a:p>
            <a:pPr marL="6160" indent="0">
              <a:buNone/>
            </a:pPr>
            <a:r>
              <a:rPr lang="en-US" dirty="0"/>
              <a:t>Conducted at SLAC in May and October 2018</a:t>
            </a:r>
          </a:p>
          <a:p>
            <a:pPr marL="6160" indent="0">
              <a:buNone/>
            </a:pPr>
            <a:r>
              <a:rPr lang="en-US" dirty="0"/>
              <a:t>“We broadcast </a:t>
            </a:r>
            <a:r>
              <a:rPr lang="en-US" b="1" dirty="0"/>
              <a:t>CW</a:t>
            </a:r>
            <a:r>
              <a:rPr lang="en-US" dirty="0"/>
              <a:t> radio at a range of frequencies between 1 and 2.1 GHz and a range of amplitudes, using a signal generator, 50Wpower amplifier, and transmitting antenna (TX) toward a target of high-density polyethylene (HDPE), into which the electron beam was directed. Receiving antennas (RX) were also directed at this target to measure the radar reflection.”</a:t>
            </a:r>
          </a:p>
          <a:p>
            <a:pPr marL="6160" indent="0">
              <a:buNone/>
            </a:pPr>
            <a:endParaRPr lang="en-US" dirty="0"/>
          </a:p>
        </p:txBody>
      </p:sp>
      <p:pic>
        <p:nvPicPr>
          <p:cNvPr id="8" name="Content Placeholder 4" descr="Diagram&#10;&#10;Description automatically generated">
            <a:extLst>
              <a:ext uri="{FF2B5EF4-FFF2-40B4-BE49-F238E27FC236}">
                <a16:creationId xmlns:a16="http://schemas.microsoft.com/office/drawing/2014/main" id="{D16D91F5-05B0-E042-8A75-4202B6718C7B}"/>
              </a:ext>
            </a:extLst>
          </p:cNvPr>
          <p:cNvPicPr>
            <a:picLocks noChangeAspect="1"/>
          </p:cNvPicPr>
          <p:nvPr/>
        </p:nvPicPr>
        <p:blipFill>
          <a:blip r:embed="rId3"/>
          <a:stretch>
            <a:fillRect/>
          </a:stretch>
        </p:blipFill>
        <p:spPr>
          <a:xfrm>
            <a:off x="1088304" y="1432711"/>
            <a:ext cx="5729142" cy="5236637"/>
          </a:xfrm>
          <a:prstGeom prst="rect">
            <a:avLst/>
          </a:prstGeom>
        </p:spPr>
      </p:pic>
    </p:spTree>
    <p:extLst>
      <p:ext uri="{BB962C8B-B14F-4D97-AF65-F5344CB8AC3E}">
        <p14:creationId xmlns:p14="http://schemas.microsoft.com/office/powerpoint/2010/main" val="3599218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FF8DE-A6DD-854C-8DAA-914AEF232D31}"/>
              </a:ext>
            </a:extLst>
          </p:cNvPr>
          <p:cNvSpPr>
            <a:spLocks noGrp="1"/>
          </p:cNvSpPr>
          <p:nvPr>
            <p:ph type="title"/>
          </p:nvPr>
        </p:nvSpPr>
        <p:spPr/>
        <p:txBody>
          <a:bodyPr/>
          <a:lstStyle/>
          <a:p>
            <a:r>
              <a:rPr lang="en-US" dirty="0"/>
              <a:t>Review: Advantages of active sounding</a:t>
            </a:r>
          </a:p>
        </p:txBody>
      </p:sp>
      <p:sp>
        <p:nvSpPr>
          <p:cNvPr id="3" name="Content Placeholder 2">
            <a:extLst>
              <a:ext uri="{FF2B5EF4-FFF2-40B4-BE49-F238E27FC236}">
                <a16:creationId xmlns:a16="http://schemas.microsoft.com/office/drawing/2014/main" id="{A9F2593D-4D47-B944-B8F9-89B73273E8E2}"/>
              </a:ext>
            </a:extLst>
          </p:cNvPr>
          <p:cNvSpPr>
            <a:spLocks noGrp="1"/>
          </p:cNvSpPr>
          <p:nvPr>
            <p:ph idx="1"/>
          </p:nvPr>
        </p:nvSpPr>
        <p:spPr/>
        <p:txBody>
          <a:bodyPr anchor="t">
            <a:normAutofit fontScale="92500" lnSpcReduction="10000"/>
          </a:bodyPr>
          <a:lstStyle/>
          <a:p>
            <a:r>
              <a:rPr lang="en-US" dirty="0"/>
              <a:t>RX signal strength scales with TX signal power, not just particle energy</a:t>
            </a:r>
          </a:p>
          <a:p>
            <a:r>
              <a:rPr lang="en-US" dirty="0"/>
              <a:t>Detection outside of the cone</a:t>
            </a:r>
          </a:p>
          <a:p>
            <a:pPr lvl="1"/>
            <a:r>
              <a:rPr lang="en-US" dirty="0"/>
              <a:t>The “plane” doesn’t have to hit the RX for the RX to see it</a:t>
            </a:r>
          </a:p>
          <a:p>
            <a:r>
              <a:rPr lang="en-US" dirty="0"/>
              <a:t>Greater detection range = lower sensor density = larger array</a:t>
            </a:r>
          </a:p>
          <a:p>
            <a:r>
              <a:rPr lang="en-US" dirty="0"/>
              <a:t>Better anthropogenic and background noise rejection</a:t>
            </a:r>
          </a:p>
          <a:p>
            <a:pPr lvl="1"/>
            <a:r>
              <a:rPr lang="en-US" dirty="0"/>
              <a:t>Received signal should closely match transmitted signal</a:t>
            </a:r>
          </a:p>
          <a:p>
            <a:pPr lvl="2"/>
            <a:r>
              <a:rPr lang="en-US" dirty="0"/>
              <a:t>Continuous CW pulse – from TX in shadow zone (?)</a:t>
            </a:r>
          </a:p>
          <a:p>
            <a:r>
              <a:rPr lang="en-US" dirty="0"/>
              <a:t>Active detection sensitivity should peak in the 10-100PeV range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6266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50958-6A19-444E-B83D-AF0B845EA13E}"/>
              </a:ext>
            </a:extLst>
          </p:cNvPr>
          <p:cNvSpPr>
            <a:spLocks noGrp="1"/>
          </p:cNvSpPr>
          <p:nvPr>
            <p:ph type="title"/>
          </p:nvPr>
        </p:nvSpPr>
        <p:spPr/>
        <p:txBody>
          <a:bodyPr/>
          <a:lstStyle/>
          <a:p>
            <a:r>
              <a:rPr lang="en-US" dirty="0"/>
              <a:t>Radio Scatter</a:t>
            </a:r>
          </a:p>
        </p:txBody>
      </p:sp>
      <p:sp>
        <p:nvSpPr>
          <p:cNvPr id="3" name="Content Placeholder 2">
            <a:extLst>
              <a:ext uri="{FF2B5EF4-FFF2-40B4-BE49-F238E27FC236}">
                <a16:creationId xmlns:a16="http://schemas.microsoft.com/office/drawing/2014/main" id="{84AFF5C0-4BF9-FE41-901C-BFD3F5B3EF9B}"/>
              </a:ext>
            </a:extLst>
          </p:cNvPr>
          <p:cNvSpPr>
            <a:spLocks noGrp="1"/>
          </p:cNvSpPr>
          <p:nvPr>
            <p:ph idx="1"/>
          </p:nvPr>
        </p:nvSpPr>
        <p:spPr/>
        <p:txBody>
          <a:bodyPr anchor="t"/>
          <a:lstStyle/>
          <a:p>
            <a:r>
              <a:rPr lang="en-US" dirty="0"/>
              <a:t>Fancy simulation software with a few quirks</a:t>
            </a:r>
          </a:p>
          <a:p>
            <a:pPr lvl="1"/>
            <a:r>
              <a:rPr lang="en-US" dirty="0"/>
              <a:t>Confusing geometry</a:t>
            </a:r>
          </a:p>
          <a:p>
            <a:pPr lvl="1"/>
            <a:r>
              <a:rPr lang="en-US" dirty="0"/>
              <a:t>Very loud thermal noise</a:t>
            </a:r>
          </a:p>
          <a:p>
            <a:endParaRPr lang="en-US" dirty="0"/>
          </a:p>
        </p:txBody>
      </p:sp>
      <p:pic>
        <p:nvPicPr>
          <p:cNvPr id="12" name="Content Placeholder 8" descr="Shape&#10;&#10;Description automatically generated with medium confidence">
            <a:extLst>
              <a:ext uri="{FF2B5EF4-FFF2-40B4-BE49-F238E27FC236}">
                <a16:creationId xmlns:a16="http://schemas.microsoft.com/office/drawing/2014/main" id="{90970DB2-6521-5947-97EF-323D2A9A602A}"/>
              </a:ext>
            </a:extLst>
          </p:cNvPr>
          <p:cNvPicPr>
            <a:picLocks noChangeAspect="1"/>
          </p:cNvPicPr>
          <p:nvPr/>
        </p:nvPicPr>
        <p:blipFill>
          <a:blip r:embed="rId3"/>
          <a:stretch>
            <a:fillRect/>
          </a:stretch>
        </p:blipFill>
        <p:spPr>
          <a:xfrm>
            <a:off x="6681926" y="433953"/>
            <a:ext cx="3888213" cy="1301857"/>
          </a:xfrm>
          <a:prstGeom prst="rect">
            <a:avLst/>
          </a:prstGeom>
          <a:solidFill>
            <a:schemeClr val="tx1"/>
          </a:solidFill>
        </p:spPr>
      </p:pic>
    </p:spTree>
    <p:extLst>
      <p:ext uri="{BB962C8B-B14F-4D97-AF65-F5344CB8AC3E}">
        <p14:creationId xmlns:p14="http://schemas.microsoft.com/office/powerpoint/2010/main" val="2367783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E9980-DD17-194F-8238-C22A6A04245B}"/>
              </a:ext>
            </a:extLst>
          </p:cNvPr>
          <p:cNvSpPr>
            <a:spLocks noGrp="1"/>
          </p:cNvSpPr>
          <p:nvPr>
            <p:ph type="title"/>
          </p:nvPr>
        </p:nvSpPr>
        <p:spPr/>
        <p:txBody>
          <a:bodyPr/>
          <a:lstStyle/>
          <a:p>
            <a:r>
              <a:rPr lang="en-US" dirty="0"/>
              <a:t>The geometry question</a:t>
            </a:r>
          </a:p>
        </p:txBody>
      </p:sp>
      <p:pic>
        <p:nvPicPr>
          <p:cNvPr id="5" name="Content Placeholder 4" descr="A picture containing text, black, screenshot&#10;&#10;Description automatically generated">
            <a:extLst>
              <a:ext uri="{FF2B5EF4-FFF2-40B4-BE49-F238E27FC236}">
                <a16:creationId xmlns:a16="http://schemas.microsoft.com/office/drawing/2014/main" id="{A6CFD51B-3F5D-5042-89BE-E845F2BB8667}"/>
              </a:ext>
            </a:extLst>
          </p:cNvPr>
          <p:cNvPicPr>
            <a:picLocks noGrp="1" noChangeAspect="1"/>
          </p:cNvPicPr>
          <p:nvPr>
            <p:ph idx="1"/>
          </p:nvPr>
        </p:nvPicPr>
        <p:blipFill>
          <a:blip r:embed="rId3"/>
          <a:stretch>
            <a:fillRect/>
          </a:stretch>
        </p:blipFill>
        <p:spPr>
          <a:xfrm>
            <a:off x="0" y="2312465"/>
            <a:ext cx="9529763" cy="3737480"/>
          </a:xfrm>
        </p:spPr>
      </p:pic>
      <p:pic>
        <p:nvPicPr>
          <p:cNvPr id="7" name="Picture 6" descr="Diagram&#10;&#10;Description automatically generated">
            <a:extLst>
              <a:ext uri="{FF2B5EF4-FFF2-40B4-BE49-F238E27FC236}">
                <a16:creationId xmlns:a16="http://schemas.microsoft.com/office/drawing/2014/main" id="{0FF58E87-8CBB-1B40-AC52-6858D0763F1D}"/>
              </a:ext>
            </a:extLst>
          </p:cNvPr>
          <p:cNvPicPr>
            <a:picLocks noChangeAspect="1"/>
          </p:cNvPicPr>
          <p:nvPr/>
        </p:nvPicPr>
        <p:blipFill>
          <a:blip r:embed="rId4"/>
          <a:stretch>
            <a:fillRect/>
          </a:stretch>
        </p:blipFill>
        <p:spPr>
          <a:xfrm>
            <a:off x="5411759" y="2335194"/>
            <a:ext cx="6780241" cy="3714750"/>
          </a:xfrm>
          <a:prstGeom prst="rect">
            <a:avLst/>
          </a:prstGeom>
        </p:spPr>
      </p:pic>
    </p:spTree>
    <p:extLst>
      <p:ext uri="{BB962C8B-B14F-4D97-AF65-F5344CB8AC3E}">
        <p14:creationId xmlns:p14="http://schemas.microsoft.com/office/powerpoint/2010/main" val="31336931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{F8AAC70A-1725-134E-86B0-8D23210EA8BE}tf16401378</Template>
  <TotalTime>3622</TotalTime>
  <Words>820</Words>
  <Application>Microsoft Macintosh PowerPoint</Application>
  <PresentationFormat>Widescreen</PresentationFormat>
  <Paragraphs>67</Paragraphs>
  <Slides>18</Slides>
  <Notes>9</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MS Shell Dlg 2</vt:lpstr>
      <vt:lpstr>Wingdings</vt:lpstr>
      <vt:lpstr>Wingdings 3</vt:lpstr>
      <vt:lpstr>Madison</vt:lpstr>
      <vt:lpstr>Detecting Neutrinos via Active Radar Sounding</vt:lpstr>
      <vt:lpstr>PowerPoint Presentation</vt:lpstr>
      <vt:lpstr>PowerPoint Presentation</vt:lpstr>
      <vt:lpstr>The case for active radar emission based neutrino detection methods</vt:lpstr>
      <vt:lpstr>RADAR - RAdio Detection And Ranging</vt:lpstr>
      <vt:lpstr>Experimental Data</vt:lpstr>
      <vt:lpstr>Review: Advantages of active sounding</vt:lpstr>
      <vt:lpstr>Radio Scatter</vt:lpstr>
      <vt:lpstr>The geometry question</vt:lpstr>
      <vt:lpstr>PowerPoint Presentation</vt:lpstr>
      <vt:lpstr>The noise issue</vt:lpstr>
      <vt:lpstr>PowerPoint Presentation</vt:lpstr>
      <vt:lpstr>Getting closer</vt:lpstr>
      <vt:lpstr>The ideal return</vt:lpstr>
      <vt:lpstr>The path forward</vt:lpstr>
      <vt:lpstr>Example detector</vt:lpstr>
      <vt:lpstr>Info, data, chart sources</vt:lpstr>
      <vt:lpstr>Questions, Critiques, Complaints?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Neutrinos via active radar sensor arrays</dc:title>
  <dc:creator>Moser, Richard J</dc:creator>
  <cp:lastModifiedBy>Moser, Richard J</cp:lastModifiedBy>
  <cp:revision>39</cp:revision>
  <dcterms:created xsi:type="dcterms:W3CDTF">2021-06-28T20:37:29Z</dcterms:created>
  <dcterms:modified xsi:type="dcterms:W3CDTF">2021-08-04T21:52:07Z</dcterms:modified>
</cp:coreProperties>
</file>